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3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7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150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399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32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098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61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05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6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5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2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43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9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64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68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82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21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839" y="658027"/>
            <a:ext cx="10699335" cy="2187723"/>
          </a:xfrm>
        </p:spPr>
        <p:txBody>
          <a:bodyPr/>
          <a:lstStyle/>
          <a:p>
            <a:r>
              <a:rPr lang="en-US" b="1" dirty="0" smtClean="0"/>
              <a:t>Legislative Water Commission</a:t>
            </a:r>
            <a:br>
              <a:rPr lang="en-US" b="1" dirty="0" smtClean="0"/>
            </a:br>
            <a:r>
              <a:rPr lang="en-US" b="1" dirty="0" smtClean="0"/>
              <a:t>November 13, 2018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2862842"/>
            <a:ext cx="8689976" cy="239495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Co-chairs: Senator Wiger – Presiding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Representative Torkelson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Jim Stark, Director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89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96638"/>
          </a:xfrm>
        </p:spPr>
        <p:txBody>
          <a:bodyPr/>
          <a:lstStyle/>
          <a:p>
            <a:r>
              <a:rPr lang="en-US" dirty="0" smtClean="0"/>
              <a:t>5. Over use of chloride </a:t>
            </a:r>
            <a:r>
              <a:rPr lang="en-US" dirty="0" err="1" smtClean="0"/>
              <a:t>de-icers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88137" y="1897074"/>
            <a:ext cx="10363826" cy="4349902"/>
          </a:xfrm>
        </p:spPr>
        <p:txBody>
          <a:bodyPr>
            <a:normAutofit/>
          </a:bodyPr>
          <a:lstStyle/>
          <a:p>
            <a:r>
              <a:rPr lang="en-US" dirty="0" smtClean="0"/>
              <a:t>Chloride is over applied in some areas</a:t>
            </a:r>
          </a:p>
          <a:p>
            <a:r>
              <a:rPr lang="en-US" dirty="0" smtClean="0"/>
              <a:t>Degrades streams and groundwater</a:t>
            </a:r>
          </a:p>
          <a:p>
            <a:r>
              <a:rPr lang="en-US" dirty="0" smtClean="0"/>
              <a:t>Septic systems and water softening contribute to the problem</a:t>
            </a:r>
          </a:p>
          <a:p>
            <a:r>
              <a:rPr lang="en-US" dirty="0" err="1" smtClean="0"/>
              <a:t>Mndot</a:t>
            </a:r>
            <a:r>
              <a:rPr lang="en-US" dirty="0" smtClean="0"/>
              <a:t> and cities have made good progress</a:t>
            </a:r>
          </a:p>
          <a:p>
            <a:r>
              <a:rPr lang="en-US" dirty="0" smtClean="0"/>
              <a:t>Commercial applicators need assistance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General funds to continue applicator training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Extend training statewide (</a:t>
            </a:r>
            <a:r>
              <a:rPr lang="en-US" dirty="0" err="1" smtClean="0"/>
              <a:t>Mpca</a:t>
            </a:r>
            <a:r>
              <a:rPr lang="en-US" dirty="0" smtClean="0"/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Legislation: limited liability for qualifies </a:t>
            </a:r>
            <a:r>
              <a:rPr lang="en-US" dirty="0" err="1" smtClean="0"/>
              <a:t>appllicators</a:t>
            </a:r>
            <a:endParaRPr lang="en-US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Assess other 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111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Continuation of the LWC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LWC: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Improved coordination with other legislative committees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Brings issues to the legislature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Connect with stakeholders/citizen groups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Coordinates with </a:t>
            </a:r>
            <a:r>
              <a:rPr lang="en-US" dirty="0" err="1" smtClean="0"/>
              <a:t>cwc</a:t>
            </a:r>
            <a:r>
              <a:rPr lang="en-US" dirty="0" smtClean="0"/>
              <a:t>, </a:t>
            </a:r>
            <a:r>
              <a:rPr lang="en-US" dirty="0" err="1" smtClean="0"/>
              <a:t>lsohc</a:t>
            </a:r>
            <a:r>
              <a:rPr lang="en-US" dirty="0" smtClean="0"/>
              <a:t>, </a:t>
            </a:r>
            <a:r>
              <a:rPr lang="en-US" dirty="0" err="1" smtClean="0"/>
              <a:t>lccmr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Coordinates with administration/agencies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Coordinates legislation in advance of sessions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Assess trends in water-related funding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Legislation: lwc sunsets </a:t>
            </a:r>
            <a:r>
              <a:rPr lang="en-US" dirty="0" err="1" smtClean="0"/>
              <a:t>july</a:t>
            </a:r>
            <a:r>
              <a:rPr lang="en-US" dirty="0" smtClean="0"/>
              <a:t>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540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02551"/>
            <a:ext cx="10364451" cy="820395"/>
          </a:xfrm>
        </p:spPr>
        <p:txBody>
          <a:bodyPr/>
          <a:lstStyle/>
          <a:p>
            <a:r>
              <a:rPr lang="en-US" dirty="0" smtClean="0"/>
              <a:t>7. Keeping water on the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6863" y="743485"/>
            <a:ext cx="10363826" cy="576841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Most complex of the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Water retention improves soil health, water quality, and </a:t>
            </a:r>
            <a:r>
              <a:rPr lang="en-US" dirty="0" err="1" smtClean="0"/>
              <a:t>gw</a:t>
            </a:r>
            <a:r>
              <a:rPr lang="en-US" dirty="0" smtClean="0"/>
              <a:t> recharge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Suggest needs: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Support agency evaluations of most effective </a:t>
            </a:r>
            <a:r>
              <a:rPr lang="en-US" dirty="0" err="1" smtClean="0"/>
              <a:t>bmps</a:t>
            </a:r>
            <a:r>
              <a:rPr lang="en-US" dirty="0" smtClean="0"/>
              <a:t>, at the best locations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Increase general fund obligation for targeted/efficient/incentivized </a:t>
            </a:r>
            <a:r>
              <a:rPr lang="en-US" dirty="0" err="1" smtClean="0"/>
              <a:t>bmps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Determine extent and impact of tile drains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Support </a:t>
            </a:r>
            <a:r>
              <a:rPr lang="en-US" dirty="0" err="1" smtClean="0"/>
              <a:t>roi</a:t>
            </a:r>
            <a:r>
              <a:rPr lang="en-US" dirty="0" smtClean="0"/>
              <a:t> evaluations of </a:t>
            </a:r>
            <a:r>
              <a:rPr lang="en-US" dirty="0" err="1" smtClean="0"/>
              <a:t>bmps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Support consensus positions from </a:t>
            </a:r>
            <a:r>
              <a:rPr lang="en-US" dirty="0" err="1" smtClean="0"/>
              <a:t>dwg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Increase incorporation of </a:t>
            </a:r>
            <a:r>
              <a:rPr lang="en-US" dirty="0" err="1" smtClean="0"/>
              <a:t>bmps</a:t>
            </a:r>
            <a:r>
              <a:rPr lang="en-US" dirty="0" smtClean="0"/>
              <a:t> in 1 watershed/1 plan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Evaluate urban </a:t>
            </a:r>
            <a:r>
              <a:rPr lang="en-US" dirty="0" err="1" smtClean="0"/>
              <a:t>bmps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Revise HF3908 to include local water planning and implementation to include </a:t>
            </a:r>
            <a:r>
              <a:rPr lang="en-US" dirty="0" err="1" smtClean="0"/>
              <a:t>tmdls</a:t>
            </a:r>
            <a:r>
              <a:rPr lang="en-US" dirty="0" smtClean="0"/>
              <a:t>, wraps, and 1w/1plan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Expand pilot pollutant trading following </a:t>
            </a:r>
            <a:r>
              <a:rPr lang="en-US" dirty="0" err="1" smtClean="0"/>
              <a:t>lccmr</a:t>
            </a:r>
            <a:r>
              <a:rPr lang="en-US" dirty="0" smtClean="0"/>
              <a:t> pilots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Create trading credit-exchange vehicle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Expand and fund expansion of agency programs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Increase general funding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Create interagency/watershed efforts to coordinated plans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96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427291"/>
            <a:ext cx="10364451" cy="1324597"/>
          </a:xfrm>
        </p:spPr>
        <p:txBody>
          <a:bodyPr/>
          <a:lstStyle/>
          <a:p>
            <a:r>
              <a:rPr lang="en-US" dirty="0" smtClean="0"/>
              <a:t>8. Ensuring water sustainability – information, education, and awareness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6683" y="2401368"/>
            <a:ext cx="10363826" cy="324312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Enhance continue county atlas programs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Increase information about </a:t>
            </a:r>
            <a:r>
              <a:rPr lang="en-US" dirty="0" err="1" smtClean="0"/>
              <a:t>gw</a:t>
            </a:r>
            <a:r>
              <a:rPr lang="en-US" dirty="0" smtClean="0"/>
              <a:t>/</a:t>
            </a:r>
            <a:r>
              <a:rPr lang="en-US" dirty="0" err="1" smtClean="0"/>
              <a:t>sw</a:t>
            </a:r>
            <a:r>
              <a:rPr lang="en-US" dirty="0" smtClean="0"/>
              <a:t> interaction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Improve understanding or water bank accounts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Incorporate water balances analysis in co atlas and 1w/plan process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Expand </a:t>
            </a:r>
            <a:r>
              <a:rPr lang="en-US" dirty="0" err="1" smtClean="0"/>
              <a:t>gw</a:t>
            </a:r>
            <a:r>
              <a:rPr lang="en-US" dirty="0" smtClean="0"/>
              <a:t> management are assessments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Increase educational and outreach activities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Legislative direction and funding for existing agency, mgs, and watersheds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565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76997"/>
          </a:xfrm>
        </p:spPr>
        <p:txBody>
          <a:bodyPr/>
          <a:lstStyle/>
          <a:p>
            <a:r>
              <a:rPr lang="en-US" dirty="0" smtClean="0"/>
              <a:t>9. Lakes – preserve and protect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8316" y="1632153"/>
            <a:ext cx="10363826" cy="486265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Mn</a:t>
            </a:r>
            <a:r>
              <a:rPr lang="en-US" dirty="0" smtClean="0"/>
              <a:t> lakes are aging and threatened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We can’t protect all of them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Policy is needed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Protect and preserve the most important: ex cold water lakes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Strategic data collection – sentinel lakes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Establish lake priorities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Increase conservation easement for priority lakes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Accelerate efforts to control invasive species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Prepare management strategy for uncertain future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Increase and coordinate agency programs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Increase general support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5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7176"/>
          </a:xfrm>
        </p:spPr>
        <p:txBody>
          <a:bodyPr/>
          <a:lstStyle/>
          <a:p>
            <a:r>
              <a:rPr lang="en-US" dirty="0" smtClean="0"/>
              <a:t>10. Expanded water source (</a:t>
            </a:r>
            <a:r>
              <a:rPr lang="en-US" dirty="0" err="1" smtClean="0"/>
              <a:t>mdh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33898"/>
            <a:ext cx="10363826" cy="444381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Expand program to rivers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Include aquifers – private wells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Identify most vulnerable aquifers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Increase real-time monitoring for rivers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Improve public information and outreach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Support </a:t>
            </a:r>
            <a:r>
              <a:rPr lang="en-US" dirty="0" err="1" smtClean="0"/>
              <a:t>cwc’s</a:t>
            </a:r>
            <a:r>
              <a:rPr lang="en-US" dirty="0" smtClean="0"/>
              <a:t> efforts to increase vegetative cover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Encourage new markets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Increase general fund obligations (</a:t>
            </a:r>
            <a:r>
              <a:rPr lang="en-US" dirty="0" err="1" smtClean="0"/>
              <a:t>mdh</a:t>
            </a:r>
            <a:r>
              <a:rPr lang="en-US" dirty="0" smtClean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Increase and coordinate agency programs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Coordinate with </a:t>
            </a:r>
            <a:r>
              <a:rPr lang="en-US" dirty="0" err="1" smtClean="0"/>
              <a:t>cwc</a:t>
            </a:r>
            <a:r>
              <a:rPr lang="en-US" dirty="0" smtClean="0"/>
              <a:t>/</a:t>
            </a:r>
            <a:r>
              <a:rPr lang="en-US" dirty="0" err="1" smtClean="0"/>
              <a:t>lccmr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792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05184"/>
          </a:xfrm>
        </p:spPr>
        <p:txBody>
          <a:bodyPr/>
          <a:lstStyle/>
          <a:p>
            <a:r>
              <a:rPr lang="en-US" dirty="0" smtClean="0"/>
              <a:t>11. Increase water service connection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58639"/>
            <a:ext cx="10363826" cy="343256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Fee structure has been static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Program costs have increased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Increasing needs for condition assessments (lead for example)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Growing need for asset management plans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Legislation needed to increase fees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483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3909"/>
          </a:xfrm>
        </p:spPr>
        <p:txBody>
          <a:bodyPr/>
          <a:lstStyle/>
          <a:p>
            <a:r>
              <a:rPr lang="en-US" dirty="0" smtClean="0"/>
              <a:t>12. Statewide water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27147"/>
            <a:ext cx="10363826" cy="525566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As a state, we need to plan for an uncertain future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Provide adaptation plans for changes – long term roadmap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Incorporate the other recommendations – involve stakeholders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Address emerging issues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Balance water resource needs with economic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Consider: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	climate and weather changes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infrastructure resiliency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lake preservation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water sustainability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water quality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mineral extraction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population change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land use and use change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Provide general funds and guidance for an interagency/legislative roadmap for future legislation and policy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25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Western Europe environment and energy industries, </a:t>
            </a:r>
            <a:r>
              <a:rPr lang="en-US" dirty="0" err="1" smtClean="0"/>
              <a:t>jim</a:t>
            </a:r>
            <a:r>
              <a:rPr lang="en-US" dirty="0" smtClean="0"/>
              <a:t> </a:t>
            </a:r>
            <a:r>
              <a:rPr lang="en-US" dirty="0" err="1" smtClean="0"/>
              <a:t>riedel</a:t>
            </a:r>
            <a:r>
              <a:rPr lang="en-US" dirty="0" smtClean="0"/>
              <a:t>, regional trade manager, Minnesota trade office, MN Department of employment and economic development (Deed)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492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85543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42444"/>
            <a:ext cx="10363826" cy="374875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Revise issue statements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Revise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Initial consensus from lwc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Feedback from stakeholders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Consolidate recommendations into recommendation themes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/>
              <a:t>Lwc consensus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/>
              <a:t>Recommendations to legislature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/>
              <a:t>Legislative briefings with environmental committees/agency staff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81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27375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Approval of Minutes – October 15, 2018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Monthly update – </a:t>
            </a:r>
            <a:r>
              <a:rPr lang="en-US" dirty="0" err="1" smtClean="0"/>
              <a:t>jim</a:t>
            </a:r>
            <a:r>
              <a:rPr lang="en-US" dirty="0" smtClean="0"/>
              <a:t> stark, director lwc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Recommendation summary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Member discussion of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Break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Briefing, </a:t>
            </a:r>
            <a:r>
              <a:rPr lang="en-US" dirty="0" err="1" smtClean="0"/>
              <a:t>steve</a:t>
            </a:r>
            <a:r>
              <a:rPr lang="en-US" dirty="0" smtClean="0"/>
              <a:t> </a:t>
            </a:r>
            <a:r>
              <a:rPr lang="en-US" dirty="0" err="1" smtClean="0"/>
              <a:t>riedel</a:t>
            </a:r>
            <a:r>
              <a:rPr lang="en-US" dirty="0" smtClean="0"/>
              <a:t>, Minnesota trade office (deed)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Member consensus of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Next steps in recommendation process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Future meetings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adjourn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206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2018 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Future lwc meetings: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December 10,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04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Mdh</a:t>
            </a:r>
            <a:r>
              <a:rPr lang="en-US" dirty="0" smtClean="0"/>
              <a:t>/um drinking water planning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Mcknight</a:t>
            </a:r>
            <a:r>
              <a:rPr lang="en-US" dirty="0" smtClean="0"/>
              <a:t> planning for Mississippi river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Glri</a:t>
            </a:r>
            <a:r>
              <a:rPr lang="en-US" dirty="0" smtClean="0"/>
              <a:t> restoration efforts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Mn</a:t>
            </a:r>
            <a:r>
              <a:rPr lang="en-US" dirty="0" smtClean="0"/>
              <a:t> golf course association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Border lakes binational planning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Cwc</a:t>
            </a:r>
            <a:r>
              <a:rPr lang="en-US" dirty="0" smtClean="0"/>
              <a:t> priorities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Lccmr</a:t>
            </a:r>
            <a:r>
              <a:rPr lang="en-US" dirty="0" smtClean="0"/>
              <a:t> priority planning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Um water resources conference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Mgwa</a:t>
            </a:r>
            <a:r>
              <a:rPr lang="en-US" dirty="0" smtClean="0"/>
              <a:t> conference – </a:t>
            </a:r>
            <a:r>
              <a:rPr lang="en-US" dirty="0" err="1" smtClean="0"/>
              <a:t>gw</a:t>
            </a:r>
            <a:r>
              <a:rPr lang="en-US" dirty="0" smtClean="0"/>
              <a:t> planning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Ei</a:t>
            </a:r>
            <a:r>
              <a:rPr lang="en-US" dirty="0" smtClean="0"/>
              <a:t> meeting on source water protection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Met council water supply coordinating teams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Deed – </a:t>
            </a:r>
            <a:r>
              <a:rPr lang="en-US" dirty="0" err="1" smtClean="0"/>
              <a:t>steve</a:t>
            </a:r>
            <a:r>
              <a:rPr lang="en-US" dirty="0" smtClean="0"/>
              <a:t> </a:t>
            </a:r>
            <a:r>
              <a:rPr lang="en-US" dirty="0" err="1" smtClean="0"/>
              <a:t>riedel</a:t>
            </a:r>
            <a:r>
              <a:rPr lang="en-US" dirty="0" smtClean="0"/>
              <a:t> – water industries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77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41917"/>
          </a:xfrm>
        </p:spPr>
        <p:txBody>
          <a:bodyPr/>
          <a:lstStyle/>
          <a:p>
            <a:r>
              <a:rPr lang="en-US" dirty="0" smtClean="0"/>
              <a:t>Pathway to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86072"/>
            <a:ext cx="10363826" cy="400512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/>
              <a:t>12 recommendations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Peer review of wastewater standards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Reducing excess chloride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Continuation of the lwc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Keeping 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Data, information, education, and public awareness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Expanded source water programs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Increase drinking water protection fee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Statewide water policy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968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29169"/>
          </a:xfrm>
        </p:spPr>
        <p:txBody>
          <a:bodyPr/>
          <a:lstStyle/>
          <a:p>
            <a:r>
              <a:rPr lang="en-US" dirty="0" smtClean="0"/>
              <a:t>Steps taken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25353"/>
            <a:ext cx="10363826" cy="3765846"/>
          </a:xfrm>
        </p:spPr>
        <p:txBody>
          <a:bodyPr>
            <a:normAutofit/>
          </a:bodyPr>
          <a:lstStyle/>
          <a:p>
            <a:r>
              <a:rPr lang="en-US" dirty="0" smtClean="0"/>
              <a:t>Step 1. review of reports and existing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Step 2. five stakeholder meetings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Six issues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About 100 recommendations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Step 3. Survey follow-up</a:t>
            </a:r>
          </a:p>
          <a:p>
            <a:pPr marL="742950" lvl="2" indent="-285750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188/450 responses</a:t>
            </a:r>
          </a:p>
          <a:p>
            <a:pPr marL="285750" lvl="3" indent="-285750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Step 4. ranking recommendations</a:t>
            </a:r>
          </a:p>
          <a:p>
            <a:pPr marL="0" lvl="3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5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wastewater: inflow &amp; infiltration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Leakage into sewer lines is a major problem</a:t>
            </a:r>
          </a:p>
          <a:p>
            <a:r>
              <a:rPr lang="en-US" dirty="0" smtClean="0"/>
              <a:t>Increases treatment volumes</a:t>
            </a:r>
          </a:p>
          <a:p>
            <a:r>
              <a:rPr lang="en-US" dirty="0" smtClean="0"/>
              <a:t>Reduces treatment efficiency</a:t>
            </a:r>
          </a:p>
          <a:p>
            <a:pPr marL="0" indent="0">
              <a:buNone/>
            </a:pPr>
            <a:r>
              <a:rPr lang="en-US" dirty="0" smtClean="0"/>
              <a:t>Legislation to all sanitary districts use of existing revenue to fix these problems – as cities can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0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Healthy soil/healthy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Healthy soil = productive agriculture and healthy water</a:t>
            </a:r>
          </a:p>
          <a:p>
            <a:r>
              <a:rPr lang="en-US" dirty="0" smtClean="0"/>
              <a:t>Focus on improving soil health and water retention quality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Provide support for um, </a:t>
            </a:r>
            <a:r>
              <a:rPr lang="en-US" dirty="0" err="1" smtClean="0"/>
              <a:t>mda</a:t>
            </a:r>
            <a:r>
              <a:rPr lang="en-US" dirty="0" smtClean="0"/>
              <a:t>, </a:t>
            </a:r>
            <a:r>
              <a:rPr lang="en-US" dirty="0" err="1" smtClean="0"/>
              <a:t>bwser</a:t>
            </a:r>
            <a:r>
              <a:rPr lang="en-US" dirty="0" smtClean="0"/>
              <a:t>, and </a:t>
            </a:r>
            <a:r>
              <a:rPr lang="en-US" dirty="0" err="1" smtClean="0"/>
              <a:t>cwc</a:t>
            </a:r>
            <a:r>
              <a:rPr lang="en-US" dirty="0" smtClean="0"/>
              <a:t> efforts for the long term (general fund)</a:t>
            </a:r>
          </a:p>
          <a:p>
            <a:pPr marL="0" indent="0">
              <a:buNone/>
            </a:pPr>
            <a:r>
              <a:rPr lang="en-US" dirty="0" smtClean="0"/>
              <a:t>Initiate an interagency/um statewide soil-health action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76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Improve water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62499" y="1871436"/>
            <a:ext cx="10363826" cy="4503727"/>
          </a:xfrm>
        </p:spPr>
        <p:txBody>
          <a:bodyPr>
            <a:normAutofit/>
          </a:bodyPr>
          <a:lstStyle/>
          <a:p>
            <a:r>
              <a:rPr lang="en-US" dirty="0" smtClean="0"/>
              <a:t>Water infrastructure is aging</a:t>
            </a:r>
          </a:p>
          <a:p>
            <a:r>
              <a:rPr lang="en-US" dirty="0" smtClean="0"/>
              <a:t>Significant problem for small cities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Support long-term continuous go bonding</a:t>
            </a:r>
          </a:p>
          <a:p>
            <a:pPr marL="0" indent="0">
              <a:buNone/>
            </a:pPr>
            <a:r>
              <a:rPr lang="en-US" dirty="0" smtClean="0"/>
              <a:t>New and increased support for cities: efficiencies, alternatives, technical assistance, asset management, regional cooperation, water-quality trading, incentives for failing septic systems</a:t>
            </a:r>
          </a:p>
          <a:p>
            <a:pPr marL="0" indent="0">
              <a:buNone/>
            </a:pPr>
            <a:r>
              <a:rPr lang="en-US" dirty="0" smtClean="0"/>
              <a:t>General funds: coordinate with and increase ongoing programs and pilots: </a:t>
            </a:r>
            <a:r>
              <a:rPr lang="en-US" dirty="0" err="1" smtClean="0"/>
              <a:t>pfa</a:t>
            </a:r>
            <a:r>
              <a:rPr lang="en-US" dirty="0" smtClean="0"/>
              <a:t>, </a:t>
            </a:r>
            <a:r>
              <a:rPr lang="en-US" dirty="0" err="1" smtClean="0"/>
              <a:t>mpca</a:t>
            </a:r>
            <a:r>
              <a:rPr lang="en-US" dirty="0" smtClean="0"/>
              <a:t>, </a:t>
            </a:r>
            <a:r>
              <a:rPr lang="en-US" dirty="0" err="1" smtClean="0"/>
              <a:t>mdh</a:t>
            </a:r>
            <a:r>
              <a:rPr lang="en-US" dirty="0" smtClean="0"/>
              <a:t>, </a:t>
            </a:r>
            <a:r>
              <a:rPr lang="en-US" dirty="0" err="1" smtClean="0"/>
              <a:t>pfa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84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24825"/>
          </a:xfrm>
        </p:spPr>
        <p:txBody>
          <a:bodyPr/>
          <a:lstStyle/>
          <a:p>
            <a:r>
              <a:rPr lang="en-US" dirty="0" smtClean="0"/>
              <a:t>4. Peer review of wastewater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92068"/>
            <a:ext cx="10363826" cy="4099132"/>
          </a:xfrm>
        </p:spPr>
        <p:txBody>
          <a:bodyPr/>
          <a:lstStyle/>
          <a:p>
            <a:r>
              <a:rPr lang="en-US" dirty="0" smtClean="0"/>
              <a:t>Wastewater standards change and evolve over time</a:t>
            </a:r>
          </a:p>
          <a:p>
            <a:r>
              <a:rPr lang="en-US" dirty="0" smtClean="0"/>
              <a:t>Presents a burden for small cities</a:t>
            </a:r>
          </a:p>
          <a:p>
            <a:r>
              <a:rPr lang="en-US" dirty="0" smtClean="0"/>
              <a:t>Change typically follows a defined </a:t>
            </a:r>
            <a:r>
              <a:rPr lang="en-US" dirty="0" err="1" smtClean="0"/>
              <a:t>epa</a:t>
            </a:r>
            <a:r>
              <a:rPr lang="en-US" dirty="0" smtClean="0"/>
              <a:t> process</a:t>
            </a:r>
          </a:p>
          <a:p>
            <a:r>
              <a:rPr lang="en-US" dirty="0" smtClean="0"/>
              <a:t>State mandated changes are not mandated by the </a:t>
            </a:r>
            <a:r>
              <a:rPr lang="en-US" dirty="0" err="1" smtClean="0"/>
              <a:t>epa</a:t>
            </a:r>
            <a:endParaRPr lang="en-US" dirty="0" smtClean="0"/>
          </a:p>
          <a:p>
            <a:r>
              <a:rPr lang="en-US" dirty="0" smtClean="0"/>
              <a:t>State mandated changes use a similar </a:t>
            </a:r>
            <a:r>
              <a:rPr lang="en-US" dirty="0" err="1" smtClean="0"/>
              <a:t>mpca</a:t>
            </a:r>
            <a:r>
              <a:rPr lang="en-US" dirty="0" smtClean="0"/>
              <a:t> commissioner’s order process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Legislation to memorialize order into statute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20890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93</TotalTime>
  <Words>974</Words>
  <Application>Microsoft Office PowerPoint</Application>
  <PresentationFormat>Widescreen</PresentationFormat>
  <Paragraphs>188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Tw Cen MT</vt:lpstr>
      <vt:lpstr>Wingdings</vt:lpstr>
      <vt:lpstr>Droplet</vt:lpstr>
      <vt:lpstr>Legislative Water Commission November 13, 2018</vt:lpstr>
      <vt:lpstr>Agenda</vt:lpstr>
      <vt:lpstr>Activity update</vt:lpstr>
      <vt:lpstr>Pathway to recommendations</vt:lpstr>
      <vt:lpstr>Steps taken</vt:lpstr>
      <vt:lpstr>1. wastewater: inflow &amp; infiltration</vt:lpstr>
      <vt:lpstr>2. Healthy soil/healthy water</vt:lpstr>
      <vt:lpstr>3.  Improve water infrastructure</vt:lpstr>
      <vt:lpstr>4. Peer review of wastewater standards</vt:lpstr>
      <vt:lpstr>5. Over use of chloride de-icers</vt:lpstr>
      <vt:lpstr>6. Continuation of the LWC</vt:lpstr>
      <vt:lpstr>7. Keeping water on the land</vt:lpstr>
      <vt:lpstr>8. Ensuring water sustainability – information, education, and awareness</vt:lpstr>
      <vt:lpstr>9. Lakes – preserve and protect</vt:lpstr>
      <vt:lpstr>10. Expanded water source (mdh)</vt:lpstr>
      <vt:lpstr>11. Increase water service connection fee</vt:lpstr>
      <vt:lpstr>12. Statewide water policy</vt:lpstr>
      <vt:lpstr>presentation</vt:lpstr>
      <vt:lpstr>Next steps</vt:lpstr>
      <vt:lpstr>2018 meeting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 November 13, 2018</dc:title>
  <dc:creator>Kasey Gerkovich</dc:creator>
  <cp:lastModifiedBy>Kasey Gerkovich</cp:lastModifiedBy>
  <cp:revision>13</cp:revision>
  <dcterms:created xsi:type="dcterms:W3CDTF">2018-11-08T19:07:05Z</dcterms:created>
  <dcterms:modified xsi:type="dcterms:W3CDTF">2018-11-09T14:46:35Z</dcterms:modified>
</cp:coreProperties>
</file>